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3" r:id="rId6"/>
    <p:sldId id="264" r:id="rId7"/>
    <p:sldId id="261"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658" y="77"/>
      </p:cViewPr>
      <p:guideLst>
        <p:guide orient="horz" pos="2160"/>
        <p:guide pos="39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7C25F0C-459C-46D5-B526-EFB71029A45A}" type="datetimeFigureOut">
              <a:rPr lang="en-IN" smtClean="0"/>
              <a:t>04-11-2018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444CA5-9186-4C40-895B-9D83594967DE}" type="slidenum">
              <a:rPr lang="en-IN" smtClean="0"/>
              <a:t>‹#›</a:t>
            </a:fld>
            <a:endParaRPr lang="en-IN"/>
          </a:p>
        </p:txBody>
      </p:sp>
    </p:spTree>
    <p:extLst>
      <p:ext uri="{BB962C8B-B14F-4D97-AF65-F5344CB8AC3E}">
        <p14:creationId xmlns:p14="http://schemas.microsoft.com/office/powerpoint/2010/main" val="135832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C25F0C-459C-46D5-B526-EFB71029A45A}" type="datetimeFigureOut">
              <a:rPr lang="en-IN" smtClean="0"/>
              <a:t>04-11-2018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444CA5-9186-4C40-895B-9D83594967DE}" type="slidenum">
              <a:rPr lang="en-IN" smtClean="0"/>
              <a:t>‹#›</a:t>
            </a:fld>
            <a:endParaRPr lang="en-IN"/>
          </a:p>
        </p:txBody>
      </p:sp>
    </p:spTree>
    <p:extLst>
      <p:ext uri="{BB962C8B-B14F-4D97-AF65-F5344CB8AC3E}">
        <p14:creationId xmlns:p14="http://schemas.microsoft.com/office/powerpoint/2010/main" val="2976270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C25F0C-459C-46D5-B526-EFB71029A45A}" type="datetimeFigureOut">
              <a:rPr lang="en-IN" smtClean="0"/>
              <a:t>04-11-2018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444CA5-9186-4C40-895B-9D83594967DE}" type="slidenum">
              <a:rPr lang="en-IN" smtClean="0"/>
              <a:t>‹#›</a:t>
            </a:fld>
            <a:endParaRPr lang="en-IN"/>
          </a:p>
        </p:txBody>
      </p:sp>
    </p:spTree>
    <p:extLst>
      <p:ext uri="{BB962C8B-B14F-4D97-AF65-F5344CB8AC3E}">
        <p14:creationId xmlns:p14="http://schemas.microsoft.com/office/powerpoint/2010/main" val="829370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C25F0C-459C-46D5-B526-EFB71029A45A}" type="datetimeFigureOut">
              <a:rPr lang="en-IN" smtClean="0"/>
              <a:t>04-11-2018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444CA5-9186-4C40-895B-9D83594967DE}" type="slidenum">
              <a:rPr lang="en-IN" smtClean="0"/>
              <a:t>‹#›</a:t>
            </a:fld>
            <a:endParaRPr lang="en-IN"/>
          </a:p>
        </p:txBody>
      </p:sp>
    </p:spTree>
    <p:extLst>
      <p:ext uri="{BB962C8B-B14F-4D97-AF65-F5344CB8AC3E}">
        <p14:creationId xmlns:p14="http://schemas.microsoft.com/office/powerpoint/2010/main" val="346455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C25F0C-459C-46D5-B526-EFB71029A45A}" type="datetimeFigureOut">
              <a:rPr lang="en-IN" smtClean="0"/>
              <a:t>04-11-2018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444CA5-9186-4C40-895B-9D83594967DE}" type="slidenum">
              <a:rPr lang="en-IN" smtClean="0"/>
              <a:t>‹#›</a:t>
            </a:fld>
            <a:endParaRPr lang="en-IN"/>
          </a:p>
        </p:txBody>
      </p:sp>
    </p:spTree>
    <p:extLst>
      <p:ext uri="{BB962C8B-B14F-4D97-AF65-F5344CB8AC3E}">
        <p14:creationId xmlns:p14="http://schemas.microsoft.com/office/powerpoint/2010/main" val="3048488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7C25F0C-459C-46D5-B526-EFB71029A45A}" type="datetimeFigureOut">
              <a:rPr lang="en-IN" smtClean="0"/>
              <a:t>04-11-2018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444CA5-9186-4C40-895B-9D83594967DE}" type="slidenum">
              <a:rPr lang="en-IN" smtClean="0"/>
              <a:t>‹#›</a:t>
            </a:fld>
            <a:endParaRPr lang="en-IN"/>
          </a:p>
        </p:txBody>
      </p:sp>
    </p:spTree>
    <p:extLst>
      <p:ext uri="{BB962C8B-B14F-4D97-AF65-F5344CB8AC3E}">
        <p14:creationId xmlns:p14="http://schemas.microsoft.com/office/powerpoint/2010/main" val="407772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7C25F0C-459C-46D5-B526-EFB71029A45A}" type="datetimeFigureOut">
              <a:rPr lang="en-IN" smtClean="0"/>
              <a:t>04-11-2018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A444CA5-9186-4C40-895B-9D83594967DE}" type="slidenum">
              <a:rPr lang="en-IN" smtClean="0"/>
              <a:t>‹#›</a:t>
            </a:fld>
            <a:endParaRPr lang="en-IN"/>
          </a:p>
        </p:txBody>
      </p:sp>
    </p:spTree>
    <p:extLst>
      <p:ext uri="{BB962C8B-B14F-4D97-AF65-F5344CB8AC3E}">
        <p14:creationId xmlns:p14="http://schemas.microsoft.com/office/powerpoint/2010/main" val="3088713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7C25F0C-459C-46D5-B526-EFB71029A45A}" type="datetimeFigureOut">
              <a:rPr lang="en-IN" smtClean="0"/>
              <a:t>04-11-2018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A444CA5-9186-4C40-895B-9D83594967DE}" type="slidenum">
              <a:rPr lang="en-IN" smtClean="0"/>
              <a:t>‹#›</a:t>
            </a:fld>
            <a:endParaRPr lang="en-IN"/>
          </a:p>
        </p:txBody>
      </p:sp>
    </p:spTree>
    <p:extLst>
      <p:ext uri="{BB962C8B-B14F-4D97-AF65-F5344CB8AC3E}">
        <p14:creationId xmlns:p14="http://schemas.microsoft.com/office/powerpoint/2010/main" val="729245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C25F0C-459C-46D5-B526-EFB71029A45A}" type="datetimeFigureOut">
              <a:rPr lang="en-IN" smtClean="0"/>
              <a:t>04-11-2018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A444CA5-9186-4C40-895B-9D83594967DE}" type="slidenum">
              <a:rPr lang="en-IN" smtClean="0"/>
              <a:t>‹#›</a:t>
            </a:fld>
            <a:endParaRPr lang="en-IN"/>
          </a:p>
        </p:txBody>
      </p:sp>
    </p:spTree>
    <p:extLst>
      <p:ext uri="{BB962C8B-B14F-4D97-AF65-F5344CB8AC3E}">
        <p14:creationId xmlns:p14="http://schemas.microsoft.com/office/powerpoint/2010/main" val="18521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C25F0C-459C-46D5-B526-EFB71029A45A}" type="datetimeFigureOut">
              <a:rPr lang="en-IN" smtClean="0"/>
              <a:t>04-11-2018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444CA5-9186-4C40-895B-9D83594967DE}" type="slidenum">
              <a:rPr lang="en-IN" smtClean="0"/>
              <a:t>‹#›</a:t>
            </a:fld>
            <a:endParaRPr lang="en-IN"/>
          </a:p>
        </p:txBody>
      </p:sp>
    </p:spTree>
    <p:extLst>
      <p:ext uri="{BB962C8B-B14F-4D97-AF65-F5344CB8AC3E}">
        <p14:creationId xmlns:p14="http://schemas.microsoft.com/office/powerpoint/2010/main" val="2401730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C25F0C-459C-46D5-B526-EFB71029A45A}" type="datetimeFigureOut">
              <a:rPr lang="en-IN" smtClean="0"/>
              <a:t>04-11-2018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444CA5-9186-4C40-895B-9D83594967DE}" type="slidenum">
              <a:rPr lang="en-IN" smtClean="0"/>
              <a:t>‹#›</a:t>
            </a:fld>
            <a:endParaRPr lang="en-IN"/>
          </a:p>
        </p:txBody>
      </p:sp>
    </p:spTree>
    <p:extLst>
      <p:ext uri="{BB962C8B-B14F-4D97-AF65-F5344CB8AC3E}">
        <p14:creationId xmlns:p14="http://schemas.microsoft.com/office/powerpoint/2010/main" val="575710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C25F0C-459C-46D5-B526-EFB71029A45A}" type="datetimeFigureOut">
              <a:rPr lang="en-IN" smtClean="0"/>
              <a:t>04-11-2018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444CA5-9186-4C40-895B-9D83594967DE}" type="slidenum">
              <a:rPr lang="en-IN" smtClean="0"/>
              <a:t>‹#›</a:t>
            </a:fld>
            <a:endParaRPr lang="en-IN"/>
          </a:p>
        </p:txBody>
      </p:sp>
    </p:spTree>
    <p:extLst>
      <p:ext uri="{BB962C8B-B14F-4D97-AF65-F5344CB8AC3E}">
        <p14:creationId xmlns:p14="http://schemas.microsoft.com/office/powerpoint/2010/main" val="1780150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9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 y="0"/>
            <a:ext cx="12191999" cy="6915151"/>
          </a:xfrm>
          <a:prstGeom prst="rect">
            <a:avLst/>
          </a:prstGeom>
          <a:blipFill dpi="0" rotWithShape="1">
            <a:blip r:embed="rId4">
              <a:alphaModFix amt="16000"/>
              <a:duotone>
                <a:prstClr val="black"/>
                <a:schemeClr val="tx2">
                  <a:tint val="45000"/>
                  <a:satMod val="400000"/>
                </a:schemeClr>
              </a:duotone>
            </a:blip>
            <a:srcRect/>
            <a:tile tx="0" ty="0" sx="100000" sy="100000" flip="none" algn="tl"/>
          </a:blipFill>
        </p:spPr>
      </p:pic>
      <p:sp>
        <p:nvSpPr>
          <p:cNvPr id="10" name="TextBox 9"/>
          <p:cNvSpPr txBox="1"/>
          <p:nvPr/>
        </p:nvSpPr>
        <p:spPr>
          <a:xfrm>
            <a:off x="4799550" y="1922301"/>
            <a:ext cx="3019425" cy="400110"/>
          </a:xfrm>
          <a:prstGeom prst="rect">
            <a:avLst/>
          </a:prstGeom>
          <a:noFill/>
          <a:effectLst>
            <a:outerShdw blurRad="50800" dist="50800" dir="5400000" algn="ctr" rotWithShape="0">
              <a:srgbClr val="000000">
                <a:alpha val="90000"/>
              </a:srgbClr>
            </a:outerShdw>
          </a:effectLst>
        </p:spPr>
        <p:txBody>
          <a:bodyPr wrap="square" rtlCol="0">
            <a:spAutoFit/>
          </a:bodyPr>
          <a:lstStyle/>
          <a:p>
            <a:r>
              <a:rPr lang="en-IN" sz="2000" dirty="0">
                <a:solidFill>
                  <a:schemeClr val="bg1"/>
                </a:solidFill>
                <a:latin typeface="Avant_G-Bold" panose="020B0500000000000000" pitchFamily="34" charset="0"/>
              </a:rPr>
              <a:t>A HELP FOR FARMERS</a:t>
            </a:r>
          </a:p>
        </p:txBody>
      </p:sp>
      <p:sp>
        <p:nvSpPr>
          <p:cNvPr id="12" name="TextBox 11"/>
          <p:cNvSpPr txBox="1"/>
          <p:nvPr/>
        </p:nvSpPr>
        <p:spPr>
          <a:xfrm>
            <a:off x="9149661" y="3457575"/>
            <a:ext cx="3829050" cy="1077218"/>
          </a:xfrm>
          <a:prstGeom prst="rect">
            <a:avLst/>
          </a:prstGeom>
          <a:noFill/>
          <a:effectLst>
            <a:outerShdw blurRad="50800" dist="50800" dir="5400000" algn="ctr" rotWithShape="0">
              <a:srgbClr val="000000">
                <a:alpha val="90000"/>
              </a:srgbClr>
            </a:outerShdw>
          </a:effectLst>
        </p:spPr>
        <p:txBody>
          <a:bodyPr wrap="square" rtlCol="0">
            <a:spAutoFit/>
          </a:bodyPr>
          <a:lstStyle/>
          <a:p>
            <a:r>
              <a:rPr lang="en-US" sz="2800" b="1" dirty="0">
                <a:solidFill>
                  <a:schemeClr val="bg1"/>
                </a:solidFill>
                <a:latin typeface="Britannic Bold" panose="020B0903060703020204" pitchFamily="34" charset="0"/>
              </a:rPr>
              <a:t>Member:</a:t>
            </a:r>
            <a:r>
              <a:rPr lang="en-US" u="sng" dirty="0">
                <a:solidFill>
                  <a:schemeClr val="bg1"/>
                </a:solidFill>
                <a:latin typeface="Britannic Bold" panose="020B0903060703020204" pitchFamily="34" charset="0"/>
              </a:rPr>
              <a:t> </a:t>
            </a:r>
            <a:endParaRPr lang="en-IN" dirty="0">
              <a:solidFill>
                <a:schemeClr val="bg1"/>
              </a:solidFill>
              <a:latin typeface="Britannic Bold" panose="020B0903060703020204" pitchFamily="34" charset="0"/>
            </a:endParaRPr>
          </a:p>
          <a:p>
            <a:r>
              <a:rPr lang="en-US" dirty="0">
                <a:solidFill>
                  <a:schemeClr val="bg1"/>
                </a:solidFill>
                <a:latin typeface="Britannic Bold" panose="020B0903060703020204" pitchFamily="34" charset="0"/>
              </a:rPr>
              <a:t> </a:t>
            </a:r>
            <a:endParaRPr lang="en-IN" dirty="0">
              <a:solidFill>
                <a:schemeClr val="bg1"/>
              </a:solidFill>
              <a:latin typeface="Britannic Bold" panose="020B0903060703020204" pitchFamily="34" charset="0"/>
            </a:endParaRPr>
          </a:p>
          <a:p>
            <a:r>
              <a:rPr lang="en-US" dirty="0">
                <a:solidFill>
                  <a:schemeClr val="bg1"/>
                </a:solidFill>
                <a:latin typeface="Britannic Bold" panose="020B0903060703020204" pitchFamily="34" charset="0"/>
              </a:rPr>
              <a:t>Adarsh Agarwal</a:t>
            </a:r>
            <a:endParaRPr lang="en-IN" dirty="0">
              <a:solidFill>
                <a:schemeClr val="bg1"/>
              </a:solidFill>
              <a:latin typeface="Britannic Bold" panose="020B0903060703020204" pitchFamily="34" charset="0"/>
            </a:endParaRPr>
          </a:p>
        </p:txBody>
      </p:sp>
      <p:sp>
        <p:nvSpPr>
          <p:cNvPr id="13" name="TextBox 12"/>
          <p:cNvSpPr txBox="1"/>
          <p:nvPr/>
        </p:nvSpPr>
        <p:spPr>
          <a:xfrm>
            <a:off x="4475700" y="165951"/>
            <a:ext cx="4095750" cy="769441"/>
          </a:xfrm>
          <a:prstGeom prst="rect">
            <a:avLst/>
          </a:prstGeom>
          <a:noFill/>
          <a:effectLst>
            <a:outerShdw blurRad="673100" dist="50800" dir="5400000" algn="ctr" rotWithShape="0">
              <a:srgbClr val="000000">
                <a:alpha val="38000"/>
              </a:srgbClr>
            </a:outerShdw>
          </a:effectLst>
        </p:spPr>
        <p:txBody>
          <a:bodyPr wrap="square" rtlCol="0">
            <a:spAutoFit/>
          </a:bodyPr>
          <a:lstStyle/>
          <a:p>
            <a:r>
              <a:rPr lang="en-IN" sz="4400" b="1" dirty="0">
                <a:solidFill>
                  <a:schemeClr val="bg1"/>
                </a:solidFill>
                <a:latin typeface="Avant_G-Bold" panose="020B0500000000000000" pitchFamily="34" charset="0"/>
              </a:rPr>
              <a:t>SAHAYTA CORPS</a:t>
            </a:r>
            <a:endParaRPr lang="en-IN" dirty="0"/>
          </a:p>
        </p:txBody>
      </p:sp>
      <p:sp>
        <p:nvSpPr>
          <p:cNvPr id="14" name="Flowchart: Data 13"/>
          <p:cNvSpPr/>
          <p:nvPr/>
        </p:nvSpPr>
        <p:spPr>
          <a:xfrm>
            <a:off x="-1304614" y="1359466"/>
            <a:ext cx="6104164" cy="1190297"/>
          </a:xfrm>
          <a:prstGeom prst="flowChartInputOutpu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p:cNvSpPr txBox="1"/>
          <p:nvPr/>
        </p:nvSpPr>
        <p:spPr>
          <a:xfrm>
            <a:off x="23982" y="1568358"/>
            <a:ext cx="4190187" cy="707886"/>
          </a:xfrm>
          <a:prstGeom prst="rect">
            <a:avLst/>
          </a:prstGeom>
          <a:noFill/>
          <a:effectLst>
            <a:outerShdw blurRad="50800" dist="50800" dir="5400000" algn="ctr" rotWithShape="0">
              <a:srgbClr val="000000">
                <a:alpha val="70000"/>
              </a:srgbClr>
            </a:outerShdw>
          </a:effectLst>
        </p:spPr>
        <p:txBody>
          <a:bodyPr wrap="square" rtlCol="0">
            <a:spAutoFit/>
          </a:bodyPr>
          <a:lstStyle/>
          <a:p>
            <a:r>
              <a:rPr lang="en-IN" sz="4000" dirty="0">
                <a:solidFill>
                  <a:schemeClr val="bg1"/>
                </a:solidFill>
                <a:latin typeface="Avant_G-Bold" panose="020B0500000000000000" pitchFamily="34" charset="0"/>
              </a:rPr>
              <a:t>KISAHAN - SEVA</a:t>
            </a:r>
          </a:p>
        </p:txBody>
      </p:sp>
    </p:spTree>
    <p:extLst>
      <p:ext uri="{BB962C8B-B14F-4D97-AF65-F5344CB8AC3E}">
        <p14:creationId xmlns:p14="http://schemas.microsoft.com/office/powerpoint/2010/main" val="44615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0" y="-57151"/>
            <a:ext cx="12191999" cy="6915151"/>
          </a:xfrm>
          <a:prstGeom prst="rect">
            <a:avLst/>
          </a:prstGeom>
          <a:blipFill dpi="0" rotWithShape="1">
            <a:blip r:embed="rId4">
              <a:alphaModFix amt="16000"/>
              <a:duotone>
                <a:prstClr val="black"/>
                <a:schemeClr val="tx2">
                  <a:tint val="45000"/>
                  <a:satMod val="400000"/>
                </a:schemeClr>
              </a:duotone>
            </a:blip>
            <a:srcRect/>
            <a:tile tx="0" ty="0" sx="100000" sy="100000" flip="none" algn="tl"/>
          </a:blipFill>
        </p:spPr>
      </p:pic>
      <p:sp>
        <p:nvSpPr>
          <p:cNvPr id="10" name="Flowchart: Data 9"/>
          <p:cNvSpPr/>
          <p:nvPr/>
        </p:nvSpPr>
        <p:spPr>
          <a:xfrm>
            <a:off x="-933450" y="490210"/>
            <a:ext cx="4514850" cy="857250"/>
          </a:xfrm>
          <a:prstGeom prst="flowChartInputOutpu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371475" y="1833265"/>
            <a:ext cx="10715625" cy="2862322"/>
          </a:xfrm>
          <a:prstGeom prst="rect">
            <a:avLst/>
          </a:prstGeom>
          <a:noFill/>
          <a:effectLst>
            <a:outerShdw blurRad="279400" dist="50800" dir="5400000" algn="ctr" rotWithShape="0">
              <a:srgbClr val="000000">
                <a:alpha val="87000"/>
              </a:srgbClr>
            </a:outerShdw>
          </a:effectLst>
        </p:spPr>
        <p:txBody>
          <a:bodyPr wrap="square" rtlCol="0">
            <a:spAutoFit/>
          </a:bodyPr>
          <a:lstStyle/>
          <a:p>
            <a:r>
              <a:rPr lang="en-US" dirty="0" err="1">
                <a:solidFill>
                  <a:schemeClr val="bg1"/>
                </a:solidFill>
                <a:latin typeface="Britannic Bold" panose="020B0903060703020204" pitchFamily="34" charset="0"/>
              </a:rPr>
              <a:t>Kisahan</a:t>
            </a:r>
            <a:r>
              <a:rPr lang="en-US" dirty="0">
                <a:solidFill>
                  <a:schemeClr val="bg1"/>
                </a:solidFill>
                <a:latin typeface="Britannic Bold" panose="020B0903060703020204" pitchFamily="34" charset="0"/>
              </a:rPr>
              <a:t> </a:t>
            </a:r>
            <a:r>
              <a:rPr lang="en-US" dirty="0" err="1">
                <a:solidFill>
                  <a:schemeClr val="bg1"/>
                </a:solidFill>
                <a:latin typeface="Britannic Bold" panose="020B0903060703020204" pitchFamily="34" charset="0"/>
              </a:rPr>
              <a:t>Seva</a:t>
            </a:r>
            <a:r>
              <a:rPr lang="en-US" dirty="0">
                <a:solidFill>
                  <a:schemeClr val="bg1"/>
                </a:solidFill>
                <a:latin typeface="Britannic Bold" panose="020B0903060703020204" pitchFamily="34" charset="0"/>
              </a:rPr>
              <a:t> is an agriculture based website which will help Indian farmers to identify the various types of diseases in their crops just by taking pictures of the infected plants or crops. The identification and the analysis are carried via the transfer of the photos. The submitted photos are analyzed by our database of various crops and their diseases and the result is shown to user in form of symptoms and cures of that disease. If the System fails to identify it asks the user for the best match possible and also provide the global discussion forum so that new diseases and their cures can be shared with users. It also contains filters so that the user can be notified only about the crop that he grows. Furthermore, the website and app help the user to view the local and global weather information and provide the appropriate suggestions for the farmers. The website and app also contain the list of all the diseases related to crops along with their prevention and efficient ways to grow that crop.</a:t>
            </a:r>
            <a:endParaRPr lang="en-IN" dirty="0">
              <a:solidFill>
                <a:schemeClr val="bg1"/>
              </a:solidFill>
              <a:latin typeface="Britannic Bold" panose="020B0903060703020204" pitchFamily="34" charset="0"/>
            </a:endParaRPr>
          </a:p>
        </p:txBody>
      </p:sp>
      <p:sp>
        <p:nvSpPr>
          <p:cNvPr id="6" name="TextBox 5"/>
          <p:cNvSpPr txBox="1"/>
          <p:nvPr/>
        </p:nvSpPr>
        <p:spPr>
          <a:xfrm>
            <a:off x="371475" y="657225"/>
            <a:ext cx="3209925" cy="523220"/>
          </a:xfrm>
          <a:prstGeom prst="rect">
            <a:avLst/>
          </a:prstGeom>
          <a:noFill/>
          <a:effectLst>
            <a:outerShdw blurRad="50800" dist="50800" dir="5400000" algn="ctr" rotWithShape="0">
              <a:srgbClr val="000000">
                <a:alpha val="80000"/>
              </a:srgbClr>
            </a:outerShdw>
          </a:effectLst>
        </p:spPr>
        <p:txBody>
          <a:bodyPr wrap="square" rtlCol="0">
            <a:spAutoFit/>
          </a:bodyPr>
          <a:lstStyle/>
          <a:p>
            <a:r>
              <a:rPr lang="en-IN" sz="2800" dirty="0">
                <a:solidFill>
                  <a:schemeClr val="bg1"/>
                </a:solidFill>
                <a:latin typeface="Avant_G-Bold" panose="020B0500000000000000" pitchFamily="34" charset="0"/>
              </a:rPr>
              <a:t>INTRODUCTION</a:t>
            </a:r>
          </a:p>
        </p:txBody>
      </p:sp>
    </p:spTree>
    <p:extLst>
      <p:ext uri="{BB962C8B-B14F-4D97-AF65-F5344CB8AC3E}">
        <p14:creationId xmlns:p14="http://schemas.microsoft.com/office/powerpoint/2010/main" val="1349264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 y="-57151"/>
            <a:ext cx="12191999" cy="6915151"/>
          </a:xfrm>
          <a:prstGeom prst="rect">
            <a:avLst/>
          </a:prstGeom>
          <a:blipFill dpi="0" rotWithShape="1">
            <a:blip r:embed="rId4">
              <a:alphaModFix amt="16000"/>
              <a:duotone>
                <a:prstClr val="black"/>
                <a:schemeClr val="tx2">
                  <a:tint val="45000"/>
                  <a:satMod val="400000"/>
                </a:schemeClr>
              </a:duotone>
            </a:blip>
            <a:srcRect/>
            <a:tile tx="0" ty="0" sx="100000" sy="100000" flip="none" algn="tl"/>
          </a:blipFill>
        </p:spPr>
      </p:pic>
      <p:sp>
        <p:nvSpPr>
          <p:cNvPr id="4" name="Flowchart: Data 3"/>
          <p:cNvSpPr/>
          <p:nvPr/>
        </p:nvSpPr>
        <p:spPr>
          <a:xfrm>
            <a:off x="-980429" y="371130"/>
            <a:ext cx="3686175" cy="809625"/>
          </a:xfrm>
          <a:prstGeom prst="flowChartInputOutpu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6700" y="1622674"/>
            <a:ext cx="1527844" cy="1274826"/>
          </a:xfrm>
          <a:prstGeom prst="rect">
            <a:avLst/>
          </a:prstGeom>
          <a:effectLst>
            <a:outerShdw blurRad="1130300" dist="304800" dir="21240000" sx="88000" sy="88000" algn="ctr" rotWithShape="0">
              <a:srgbClr val="000000">
                <a:alpha val="86000"/>
              </a:srgbClr>
            </a:outerShdw>
          </a:effectLst>
        </p:spPr>
      </p:pic>
      <p:sp>
        <p:nvSpPr>
          <p:cNvPr id="6" name="Notched Right Arrow 5"/>
          <p:cNvSpPr/>
          <p:nvPr/>
        </p:nvSpPr>
        <p:spPr>
          <a:xfrm>
            <a:off x="1920605" y="2074186"/>
            <a:ext cx="550461" cy="371802"/>
          </a:xfrm>
          <a:prstGeom prst="notchedRightArrow">
            <a:avLst/>
          </a:prstGeom>
          <a:solidFill>
            <a:schemeClr val="bg1">
              <a:lumMod val="75000"/>
            </a:schemeClr>
          </a:solidFill>
          <a:ln>
            <a:noFill/>
          </a:ln>
          <a:effectLst>
            <a:outerShdw blurRad="50800" dist="50800" dir="54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705746" y="1544573"/>
            <a:ext cx="4225812" cy="1228724"/>
          </a:xfrm>
          <a:prstGeom prst="rect">
            <a:avLst/>
          </a:prstGeom>
          <a:effectLst>
            <a:glow>
              <a:schemeClr val="accent1">
                <a:alpha val="40000"/>
              </a:schemeClr>
            </a:glow>
            <a:outerShdw blurRad="304800" dist="50800" dir="8760000" algn="ctr" rotWithShape="0">
              <a:srgbClr val="000000">
                <a:alpha val="59000"/>
              </a:srgbClr>
            </a:outerShdw>
            <a:softEdge rad="0"/>
          </a:effectLst>
        </p:spPr>
      </p:pic>
      <p:sp>
        <p:nvSpPr>
          <p:cNvPr id="8" name="Notched Right Arrow 7"/>
          <p:cNvSpPr/>
          <p:nvPr/>
        </p:nvSpPr>
        <p:spPr>
          <a:xfrm>
            <a:off x="7165915" y="2074186"/>
            <a:ext cx="550461" cy="371802"/>
          </a:xfrm>
          <a:prstGeom prst="notchedRightArrow">
            <a:avLst/>
          </a:prstGeom>
          <a:solidFill>
            <a:schemeClr val="bg1">
              <a:lumMod val="75000"/>
            </a:schemeClr>
          </a:solidFill>
          <a:ln>
            <a:noFill/>
          </a:ln>
          <a:effectLst>
            <a:outerShdw blurRad="50800" dist="50800" dir="54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31683" y="1431796"/>
            <a:ext cx="1454278" cy="1454278"/>
          </a:xfrm>
          <a:prstGeom prst="rect">
            <a:avLst/>
          </a:prstGeom>
          <a:effectLst>
            <a:outerShdw blurRad="254000" dist="50800" dir="5400000" algn="ctr" rotWithShape="0">
              <a:srgbClr val="000000">
                <a:alpha val="90000"/>
              </a:srgbClr>
            </a:outerShdw>
          </a:effectLst>
        </p:spPr>
      </p:pic>
      <p:sp>
        <p:nvSpPr>
          <p:cNvPr id="10" name="Notched Right Arrow 9"/>
          <p:cNvSpPr/>
          <p:nvPr/>
        </p:nvSpPr>
        <p:spPr>
          <a:xfrm>
            <a:off x="9601268" y="2074186"/>
            <a:ext cx="550461" cy="371802"/>
          </a:xfrm>
          <a:prstGeom prst="notchedRightArrow">
            <a:avLst/>
          </a:prstGeom>
          <a:solidFill>
            <a:schemeClr val="bg1">
              <a:lumMod val="75000"/>
            </a:schemeClr>
          </a:solidFill>
          <a:ln>
            <a:noFill/>
          </a:ln>
          <a:effectLst>
            <a:outerShdw blurRad="50800" dist="50800" dir="54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367036" y="1437947"/>
            <a:ext cx="1448127" cy="1448127"/>
          </a:xfrm>
          <a:prstGeom prst="rect">
            <a:avLst/>
          </a:prstGeom>
          <a:effectLst>
            <a:outerShdw blurRad="228600" dist="50800" dir="5400000" algn="ctr" rotWithShape="0">
              <a:srgbClr val="000000">
                <a:alpha val="89000"/>
              </a:srgbClr>
            </a:outerShdw>
          </a:effectLst>
        </p:spPr>
      </p:pic>
      <p:sp>
        <p:nvSpPr>
          <p:cNvPr id="12" name="TextBox 11"/>
          <p:cNvSpPr txBox="1"/>
          <p:nvPr/>
        </p:nvSpPr>
        <p:spPr>
          <a:xfrm>
            <a:off x="279869" y="2897500"/>
            <a:ext cx="1501505" cy="646331"/>
          </a:xfrm>
          <a:prstGeom prst="rect">
            <a:avLst/>
          </a:prstGeom>
          <a:noFill/>
          <a:effectLst>
            <a:outerShdw blurRad="139700" dist="38100" dir="5400000" algn="ctr" rotWithShape="0">
              <a:srgbClr val="000000">
                <a:alpha val="90000"/>
              </a:srgbClr>
            </a:outerShdw>
          </a:effectLst>
        </p:spPr>
        <p:txBody>
          <a:bodyPr wrap="square" rtlCol="0">
            <a:spAutoFit/>
          </a:bodyPr>
          <a:lstStyle/>
          <a:p>
            <a:r>
              <a:rPr lang="en-IN" dirty="0">
                <a:solidFill>
                  <a:schemeClr val="bg1"/>
                </a:solidFill>
                <a:latin typeface="Britannic Bold" panose="020B0903060703020204" pitchFamily="34" charset="0"/>
              </a:rPr>
              <a:t>Picture of the Plant</a:t>
            </a:r>
          </a:p>
        </p:txBody>
      </p:sp>
      <p:sp>
        <p:nvSpPr>
          <p:cNvPr id="14" name="TextBox 13"/>
          <p:cNvSpPr txBox="1"/>
          <p:nvPr/>
        </p:nvSpPr>
        <p:spPr>
          <a:xfrm>
            <a:off x="1794543" y="2946598"/>
            <a:ext cx="2083254" cy="369332"/>
          </a:xfrm>
          <a:prstGeom prst="rect">
            <a:avLst/>
          </a:prstGeom>
          <a:noFill/>
          <a:effectLst>
            <a:outerShdw blurRad="127000" dist="50800" dir="5400000" algn="ctr" rotWithShape="0">
              <a:srgbClr val="000000">
                <a:alpha val="90000"/>
              </a:srgbClr>
            </a:outerShdw>
          </a:effectLst>
        </p:spPr>
        <p:txBody>
          <a:bodyPr wrap="square" rtlCol="0">
            <a:spAutoFit/>
          </a:bodyPr>
          <a:lstStyle/>
          <a:p>
            <a:r>
              <a:rPr lang="en-IN" dirty="0">
                <a:solidFill>
                  <a:schemeClr val="bg1"/>
                </a:solidFill>
                <a:latin typeface="Britannic Bold" panose="020B0903060703020204" pitchFamily="34" charset="0"/>
              </a:rPr>
              <a:t>Feature Extraction</a:t>
            </a:r>
          </a:p>
        </p:txBody>
      </p:sp>
      <p:sp>
        <p:nvSpPr>
          <p:cNvPr id="15" name="TextBox 14"/>
          <p:cNvSpPr txBox="1"/>
          <p:nvPr/>
        </p:nvSpPr>
        <p:spPr>
          <a:xfrm>
            <a:off x="7716377" y="2946598"/>
            <a:ext cx="1920926" cy="923330"/>
          </a:xfrm>
          <a:prstGeom prst="rect">
            <a:avLst/>
          </a:prstGeom>
          <a:noFill/>
          <a:effectLst>
            <a:outerShdw blurRad="114300" dist="50800" dir="5400000" algn="ctr" rotWithShape="0">
              <a:srgbClr val="000000">
                <a:alpha val="90000"/>
              </a:srgbClr>
            </a:outerShdw>
          </a:effectLst>
        </p:spPr>
        <p:txBody>
          <a:bodyPr wrap="square" rtlCol="0">
            <a:spAutoFit/>
          </a:bodyPr>
          <a:lstStyle/>
          <a:p>
            <a:pPr algn="ctr"/>
            <a:r>
              <a:rPr lang="en-IN" dirty="0">
                <a:solidFill>
                  <a:schemeClr val="bg1"/>
                </a:solidFill>
                <a:latin typeface="Britannic Bold" panose="020B0903060703020204" pitchFamily="34" charset="0"/>
              </a:rPr>
              <a:t>Image Recognition Success</a:t>
            </a:r>
          </a:p>
        </p:txBody>
      </p:sp>
      <p:sp>
        <p:nvSpPr>
          <p:cNvPr id="16" name="TextBox 15"/>
          <p:cNvSpPr txBox="1"/>
          <p:nvPr/>
        </p:nvSpPr>
        <p:spPr>
          <a:xfrm>
            <a:off x="10367037" y="2946598"/>
            <a:ext cx="1644188" cy="923330"/>
          </a:xfrm>
          <a:prstGeom prst="rect">
            <a:avLst/>
          </a:prstGeom>
          <a:noFill/>
          <a:effectLst>
            <a:outerShdw blurRad="241300" dist="50800" dir="5400000" algn="ctr" rotWithShape="0">
              <a:srgbClr val="000000">
                <a:alpha val="90000"/>
              </a:srgbClr>
            </a:outerShdw>
          </a:effectLst>
        </p:spPr>
        <p:txBody>
          <a:bodyPr wrap="square" rtlCol="0">
            <a:spAutoFit/>
          </a:bodyPr>
          <a:lstStyle/>
          <a:p>
            <a:pPr algn="ctr"/>
            <a:r>
              <a:rPr lang="en-IN" dirty="0">
                <a:solidFill>
                  <a:schemeClr val="bg1"/>
                </a:solidFill>
                <a:latin typeface="Britannic Bold" panose="020B0903060703020204" pitchFamily="34" charset="0"/>
              </a:rPr>
              <a:t>Information Of the Disease and its Cure</a:t>
            </a:r>
          </a:p>
        </p:txBody>
      </p:sp>
      <p:sp>
        <p:nvSpPr>
          <p:cNvPr id="17" name="TextBox 16"/>
          <p:cNvSpPr txBox="1"/>
          <p:nvPr/>
        </p:nvSpPr>
        <p:spPr>
          <a:xfrm>
            <a:off x="862012" y="4466760"/>
            <a:ext cx="10344150" cy="646331"/>
          </a:xfrm>
          <a:prstGeom prst="rect">
            <a:avLst/>
          </a:prstGeom>
          <a:noFill/>
          <a:effectLst>
            <a:outerShdw blurRad="254000" dist="50800" dir="5400000" algn="ctr" rotWithShape="0">
              <a:srgbClr val="000000">
                <a:alpha val="88000"/>
              </a:srgbClr>
            </a:outerShdw>
          </a:effectLst>
        </p:spPr>
        <p:txBody>
          <a:bodyPr wrap="square" rtlCol="0">
            <a:spAutoFit/>
          </a:bodyPr>
          <a:lstStyle/>
          <a:p>
            <a:r>
              <a:rPr lang="en-IN" dirty="0">
                <a:solidFill>
                  <a:schemeClr val="bg1"/>
                </a:solidFill>
                <a:latin typeface="Britannic Bold" panose="020B0903060703020204" pitchFamily="34" charset="0"/>
              </a:rPr>
              <a:t>The Plant picture taken by the user is send to the python script. It will extract features from images and will send to classifier model which will return top two results.</a:t>
            </a:r>
          </a:p>
        </p:txBody>
      </p:sp>
      <p:sp>
        <p:nvSpPr>
          <p:cNvPr id="3" name="TextBox 2"/>
          <p:cNvSpPr txBox="1"/>
          <p:nvPr/>
        </p:nvSpPr>
        <p:spPr>
          <a:xfrm>
            <a:off x="180975" y="520416"/>
            <a:ext cx="2914650" cy="523220"/>
          </a:xfrm>
          <a:prstGeom prst="rect">
            <a:avLst/>
          </a:prstGeom>
          <a:noFill/>
          <a:effectLst>
            <a:outerShdw blurRad="50800" dist="50800" dir="5400000" algn="ctr" rotWithShape="0">
              <a:srgbClr val="000000">
                <a:alpha val="93000"/>
              </a:srgbClr>
            </a:outerShdw>
          </a:effectLst>
        </p:spPr>
        <p:txBody>
          <a:bodyPr wrap="square" rtlCol="0">
            <a:spAutoFit/>
          </a:bodyPr>
          <a:lstStyle/>
          <a:p>
            <a:r>
              <a:rPr lang="en-IN" sz="2800" dirty="0">
                <a:solidFill>
                  <a:schemeClr val="bg1"/>
                </a:solidFill>
                <a:latin typeface="Avant_G-Bold" panose="020B0500000000000000" pitchFamily="34" charset="0"/>
              </a:rPr>
              <a:t>WORKING</a:t>
            </a:r>
            <a:endParaRPr lang="en-IN" dirty="0">
              <a:solidFill>
                <a:schemeClr val="bg1"/>
              </a:solidFill>
              <a:latin typeface="Avant_G-Bold" panose="020B0500000000000000" pitchFamily="34" charset="0"/>
            </a:endParaRPr>
          </a:p>
        </p:txBody>
      </p:sp>
      <p:sp>
        <p:nvSpPr>
          <p:cNvPr id="18" name="TextBox 17">
            <a:extLst>
              <a:ext uri="{FF2B5EF4-FFF2-40B4-BE49-F238E27FC236}">
                <a16:creationId xmlns:a16="http://schemas.microsoft.com/office/drawing/2014/main" id="{78B17342-B27D-4291-B536-50AB5FE3519E}"/>
              </a:ext>
            </a:extLst>
          </p:cNvPr>
          <p:cNvSpPr txBox="1"/>
          <p:nvPr/>
        </p:nvSpPr>
        <p:spPr>
          <a:xfrm>
            <a:off x="5471664" y="2961109"/>
            <a:ext cx="2083254" cy="369332"/>
          </a:xfrm>
          <a:prstGeom prst="rect">
            <a:avLst/>
          </a:prstGeom>
          <a:noFill/>
          <a:effectLst>
            <a:outerShdw blurRad="127000" dist="50800" dir="5400000" algn="ctr" rotWithShape="0">
              <a:srgbClr val="000000">
                <a:alpha val="90000"/>
              </a:srgbClr>
            </a:outerShdw>
          </a:effectLst>
        </p:spPr>
        <p:txBody>
          <a:bodyPr wrap="square" rtlCol="0">
            <a:spAutoFit/>
          </a:bodyPr>
          <a:lstStyle/>
          <a:p>
            <a:r>
              <a:rPr lang="en-IN" dirty="0">
                <a:solidFill>
                  <a:schemeClr val="bg1"/>
                </a:solidFill>
                <a:latin typeface="Britannic Bold" panose="020B0903060703020204" pitchFamily="34" charset="0"/>
              </a:rPr>
              <a:t>Classifier</a:t>
            </a:r>
          </a:p>
        </p:txBody>
      </p:sp>
    </p:spTree>
    <p:extLst>
      <p:ext uri="{BB962C8B-B14F-4D97-AF65-F5344CB8AC3E}">
        <p14:creationId xmlns:p14="http://schemas.microsoft.com/office/powerpoint/2010/main" val="87572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 y="-16769"/>
            <a:ext cx="12191999" cy="6915151"/>
          </a:xfrm>
          <a:prstGeom prst="rect">
            <a:avLst/>
          </a:prstGeom>
          <a:blipFill dpi="0" rotWithShape="1">
            <a:blip r:embed="rId4">
              <a:alphaModFix amt="16000"/>
              <a:duotone>
                <a:prstClr val="black"/>
                <a:schemeClr val="tx2">
                  <a:tint val="45000"/>
                  <a:satMod val="400000"/>
                </a:schemeClr>
              </a:duotone>
            </a:blip>
            <a:srcRect/>
            <a:tile tx="0" ty="0" sx="100000" sy="100000" flip="none" algn="tl"/>
          </a:blipFill>
        </p:spPr>
      </p:pic>
      <p:sp>
        <p:nvSpPr>
          <p:cNvPr id="3" name="Flowchart: Data 2"/>
          <p:cNvSpPr/>
          <p:nvPr/>
        </p:nvSpPr>
        <p:spPr>
          <a:xfrm>
            <a:off x="-1190625" y="293691"/>
            <a:ext cx="5410200" cy="1233489"/>
          </a:xfrm>
          <a:prstGeom prst="flowChartInputOutput">
            <a:avLst/>
          </a:prstGeom>
          <a:solidFill>
            <a:schemeClr val="accent1">
              <a:alpha val="22000"/>
            </a:schemeClr>
          </a:solidFill>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p:cNvSpPr txBox="1"/>
          <p:nvPr/>
        </p:nvSpPr>
        <p:spPr>
          <a:xfrm>
            <a:off x="190500" y="433381"/>
            <a:ext cx="4229100" cy="954107"/>
          </a:xfrm>
          <a:prstGeom prst="rect">
            <a:avLst/>
          </a:prstGeom>
          <a:noFill/>
          <a:effectLst>
            <a:outerShdw blurRad="50800" dist="50800" dir="5400000" algn="ctr" rotWithShape="0">
              <a:srgbClr val="000000">
                <a:alpha val="70000"/>
              </a:srgbClr>
            </a:outerShdw>
          </a:effectLst>
        </p:spPr>
        <p:txBody>
          <a:bodyPr wrap="square" rtlCol="0">
            <a:spAutoFit/>
          </a:bodyPr>
          <a:lstStyle/>
          <a:p>
            <a:r>
              <a:rPr lang="en-IN" sz="2800" dirty="0">
                <a:solidFill>
                  <a:schemeClr val="bg1"/>
                </a:solidFill>
                <a:latin typeface="Avant_G-Bold" panose="020B0500000000000000" pitchFamily="34" charset="0"/>
              </a:rPr>
              <a:t>FUNCTIONALITIES OF KISAN- SEVA</a:t>
            </a:r>
          </a:p>
        </p:txBody>
      </p:sp>
      <p:sp>
        <p:nvSpPr>
          <p:cNvPr id="6" name="TextBox 5"/>
          <p:cNvSpPr txBox="1"/>
          <p:nvPr/>
        </p:nvSpPr>
        <p:spPr>
          <a:xfrm>
            <a:off x="190500" y="2257425"/>
            <a:ext cx="12344400" cy="4247317"/>
          </a:xfrm>
          <a:prstGeom prst="rect">
            <a:avLst/>
          </a:prstGeom>
          <a:noFill/>
          <a:effectLst>
            <a:outerShdw blurRad="50800" dist="50800" dir="5400000" algn="ctr" rotWithShape="0">
              <a:srgbClr val="000000">
                <a:alpha val="92000"/>
              </a:srgbClr>
            </a:outerShdw>
          </a:effectLst>
        </p:spPr>
        <p:txBody>
          <a:bodyPr wrap="square" rtlCol="0">
            <a:spAutoFit/>
          </a:bodyPr>
          <a:lstStyle/>
          <a:p>
            <a:pPr marL="285750" indent="-285750">
              <a:buFont typeface="Wingdings" panose="05000000000000000000" pitchFamily="2" charset="2"/>
              <a:buChar char="ü"/>
            </a:pPr>
            <a:r>
              <a:rPr lang="en-IN" dirty="0">
                <a:solidFill>
                  <a:schemeClr val="bg1"/>
                </a:solidFill>
                <a:latin typeface="Avant_G-Bold" panose="020B0500000000000000" pitchFamily="34" charset="0"/>
              </a:rPr>
              <a:t>IMAGE RECOGNITION</a:t>
            </a: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pPr lvl="5"/>
            <a:endParaRPr lang="en-IN" dirty="0">
              <a:solidFill>
                <a:schemeClr val="bg1"/>
              </a:solidFill>
              <a:latin typeface="Britannic Bold" panose="020B0903060703020204" pitchFamily="34" charset="0"/>
            </a:endParaRPr>
          </a:p>
          <a:p>
            <a:pPr marL="2571750" lvl="5" indent="-285750">
              <a:buFont typeface="Wingdings" panose="05000000000000000000" pitchFamily="2" charset="2"/>
              <a:buChar char="§"/>
            </a:pPr>
            <a:r>
              <a:rPr lang="en-IN" dirty="0">
                <a:solidFill>
                  <a:schemeClr val="bg1"/>
                </a:solidFill>
                <a:latin typeface="Britannic Bold" panose="020B0903060703020204" pitchFamily="34" charset="0"/>
              </a:rPr>
              <a:t>It helps farmers to identify unknown diseases of the crops and plants </a:t>
            </a:r>
          </a:p>
          <a:p>
            <a:pPr lvl="5"/>
            <a:r>
              <a:rPr lang="en-IN" dirty="0">
                <a:solidFill>
                  <a:schemeClr val="bg1"/>
                </a:solidFill>
                <a:latin typeface="Britannic Bold" panose="020B0903060703020204" pitchFamily="34" charset="0"/>
              </a:rPr>
              <a:t>    and suggests the best known remedies and preventive measures of the disease. </a:t>
            </a: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a:p>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p:txBody>
      </p:sp>
      <p:pic>
        <p:nvPicPr>
          <p:cNvPr id="7" name="Picture 6"/>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11529" y="2758439"/>
            <a:ext cx="1407796" cy="1407796"/>
          </a:xfrm>
          <a:prstGeom prst="rect">
            <a:avLst/>
          </a:prstGeom>
          <a:effectLst>
            <a:outerShdw blurRad="50800" dist="50800" dir="5400000" algn="ctr" rotWithShape="0">
              <a:srgbClr val="000000">
                <a:alpha val="76000"/>
              </a:srgbClr>
            </a:outerShdw>
          </a:effectLst>
        </p:spPr>
      </p:pic>
      <p:sp>
        <p:nvSpPr>
          <p:cNvPr id="10" name="TextBox 9"/>
          <p:cNvSpPr txBox="1"/>
          <p:nvPr/>
        </p:nvSpPr>
        <p:spPr>
          <a:xfrm>
            <a:off x="190500" y="4591634"/>
            <a:ext cx="11001375" cy="1754326"/>
          </a:xfrm>
          <a:prstGeom prst="rect">
            <a:avLst/>
          </a:prstGeom>
          <a:noFill/>
          <a:effectLst>
            <a:outerShdw blurRad="50800" dist="50800" dir="5400000" algn="ctr" rotWithShape="0">
              <a:srgbClr val="000000">
                <a:alpha val="93000"/>
              </a:srgbClr>
            </a:outerShdw>
          </a:effectLst>
        </p:spPr>
        <p:txBody>
          <a:bodyPr wrap="square" rtlCol="0">
            <a:spAutoFit/>
          </a:bodyPr>
          <a:lstStyle/>
          <a:p>
            <a:pPr marL="285750" indent="-285750">
              <a:buFont typeface="Wingdings" panose="05000000000000000000" pitchFamily="2" charset="2"/>
              <a:buChar char="ü"/>
            </a:pPr>
            <a:r>
              <a:rPr lang="en-IN" dirty="0">
                <a:solidFill>
                  <a:schemeClr val="bg1"/>
                </a:solidFill>
                <a:latin typeface="Avant_G-Bold" panose="020B0500000000000000" pitchFamily="34" charset="0"/>
              </a:rPr>
              <a:t>WEATHER INFORMATION</a:t>
            </a:r>
          </a:p>
          <a:p>
            <a:pPr lvl="5"/>
            <a:endParaRPr lang="en-IN" dirty="0">
              <a:solidFill>
                <a:schemeClr val="bg1"/>
              </a:solidFill>
              <a:latin typeface="Avant_G-Bold" panose="020B0500000000000000" pitchFamily="34" charset="0"/>
            </a:endParaRPr>
          </a:p>
          <a:p>
            <a:pPr marL="2571750" lvl="5" indent="-285750">
              <a:buFont typeface="Wingdings" panose="05000000000000000000" pitchFamily="2" charset="2"/>
              <a:buChar char="§"/>
            </a:pPr>
            <a:r>
              <a:rPr lang="en-IN" dirty="0">
                <a:solidFill>
                  <a:schemeClr val="bg1"/>
                </a:solidFill>
                <a:latin typeface="Britannic Bold" panose="020B0903060703020204" pitchFamily="34" charset="0"/>
              </a:rPr>
              <a:t>It helps the farmers to get the current information of the weather as well as upcoming weather conditions and suggests the best preventive measures to be taken in order of the weather.</a:t>
            </a:r>
          </a:p>
          <a:p>
            <a:endParaRPr lang="en-IN" dirty="0">
              <a:solidFill>
                <a:schemeClr val="bg1"/>
              </a:solidFill>
              <a:latin typeface="Avant_G-Bold" panose="020B0500000000000000" pitchFamily="34" charset="0"/>
            </a:endParaRPr>
          </a:p>
        </p:txBody>
      </p:sp>
      <p:pic>
        <p:nvPicPr>
          <p:cNvPr id="11" name="Picture 10"/>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1529" y="5044136"/>
            <a:ext cx="1407796" cy="1407796"/>
          </a:xfrm>
          <a:prstGeom prst="rect">
            <a:avLst/>
          </a:prstGeom>
          <a:effectLst>
            <a:outerShdw blurRad="50800" dist="50800" dir="5400000" algn="ctr" rotWithShape="0">
              <a:srgbClr val="000000">
                <a:alpha val="65000"/>
              </a:srgbClr>
            </a:outerShdw>
          </a:effectLst>
        </p:spPr>
      </p:pic>
    </p:spTree>
    <p:extLst>
      <p:ext uri="{BB962C8B-B14F-4D97-AF65-F5344CB8AC3E}">
        <p14:creationId xmlns:p14="http://schemas.microsoft.com/office/powerpoint/2010/main" val="3566320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 y="-57151"/>
            <a:ext cx="12191999" cy="6915151"/>
          </a:xfrm>
          <a:prstGeom prst="rect">
            <a:avLst/>
          </a:prstGeom>
          <a:blipFill dpi="0" rotWithShape="1">
            <a:blip r:embed="rId4">
              <a:alphaModFix amt="16000"/>
              <a:duotone>
                <a:prstClr val="black"/>
                <a:schemeClr val="tx2">
                  <a:tint val="45000"/>
                  <a:satMod val="400000"/>
                </a:schemeClr>
              </a:duotone>
            </a:blip>
            <a:srcRect/>
            <a:tile tx="0" ty="0" sx="100000" sy="100000" flip="none" algn="tl"/>
          </a:blipFill>
        </p:spPr>
      </p:pic>
      <p:sp>
        <p:nvSpPr>
          <p:cNvPr id="3" name="Flowchart: Data 2"/>
          <p:cNvSpPr/>
          <p:nvPr/>
        </p:nvSpPr>
        <p:spPr>
          <a:xfrm>
            <a:off x="-1190625" y="293691"/>
            <a:ext cx="5410200" cy="1233489"/>
          </a:xfrm>
          <a:prstGeom prst="flowChartInputOutput">
            <a:avLst/>
          </a:prstGeom>
          <a:solidFill>
            <a:schemeClr val="accent1">
              <a:alpha val="22000"/>
            </a:schemeClr>
          </a:solidFill>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p:cNvSpPr txBox="1"/>
          <p:nvPr/>
        </p:nvSpPr>
        <p:spPr>
          <a:xfrm>
            <a:off x="190500" y="433381"/>
            <a:ext cx="4229100" cy="954107"/>
          </a:xfrm>
          <a:prstGeom prst="rect">
            <a:avLst/>
          </a:prstGeom>
          <a:noFill/>
          <a:effectLst>
            <a:outerShdw blurRad="50800" dist="50800" dir="5400000" algn="ctr" rotWithShape="0">
              <a:srgbClr val="000000">
                <a:alpha val="70000"/>
              </a:srgbClr>
            </a:outerShdw>
          </a:effectLst>
        </p:spPr>
        <p:txBody>
          <a:bodyPr wrap="square" rtlCol="0">
            <a:spAutoFit/>
          </a:bodyPr>
          <a:lstStyle/>
          <a:p>
            <a:r>
              <a:rPr lang="en-IN" sz="2800" dirty="0">
                <a:solidFill>
                  <a:schemeClr val="bg1"/>
                </a:solidFill>
                <a:latin typeface="Avant_G-Bold" panose="020B0500000000000000" pitchFamily="34" charset="0"/>
              </a:rPr>
              <a:t>FUNCTIONALITIES OF KISAN- SEVA</a:t>
            </a:r>
          </a:p>
        </p:txBody>
      </p:sp>
      <p:sp>
        <p:nvSpPr>
          <p:cNvPr id="6" name="TextBox 5"/>
          <p:cNvSpPr txBox="1"/>
          <p:nvPr/>
        </p:nvSpPr>
        <p:spPr>
          <a:xfrm>
            <a:off x="190500" y="2257425"/>
            <a:ext cx="12344400" cy="3693319"/>
          </a:xfrm>
          <a:prstGeom prst="rect">
            <a:avLst/>
          </a:prstGeom>
          <a:noFill/>
          <a:effectLst>
            <a:outerShdw blurRad="50800" dist="50800" dir="5400000" algn="ctr" rotWithShape="0">
              <a:srgbClr val="000000">
                <a:alpha val="94000"/>
              </a:srgbClr>
            </a:outerShdw>
          </a:effectLst>
        </p:spPr>
        <p:txBody>
          <a:bodyPr wrap="square" rtlCol="0">
            <a:spAutoFit/>
          </a:bodyPr>
          <a:lstStyle/>
          <a:p>
            <a:pPr marL="285750" indent="-285750">
              <a:buFont typeface="Wingdings" panose="05000000000000000000" pitchFamily="2" charset="2"/>
              <a:buChar char="ü"/>
            </a:pPr>
            <a:r>
              <a:rPr lang="en-IN" dirty="0">
                <a:solidFill>
                  <a:schemeClr val="bg1"/>
                </a:solidFill>
                <a:latin typeface="Avant_G-Bold" panose="020B0500000000000000" pitchFamily="34" charset="0"/>
              </a:rPr>
              <a:t>DISEASE LIBRARY</a:t>
            </a: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pPr lvl="5"/>
            <a:endParaRPr lang="en-IN" dirty="0">
              <a:solidFill>
                <a:schemeClr val="bg1"/>
              </a:solidFill>
              <a:latin typeface="Britannic Bold" panose="020B0903060703020204" pitchFamily="34" charset="0"/>
            </a:endParaRPr>
          </a:p>
          <a:p>
            <a:pPr marL="2571750" lvl="5" indent="-285750">
              <a:buFont typeface="Wingdings" panose="05000000000000000000" pitchFamily="2" charset="2"/>
              <a:buChar char="§"/>
            </a:pPr>
            <a:r>
              <a:rPr lang="en-IN" dirty="0">
                <a:solidFill>
                  <a:schemeClr val="bg1"/>
                </a:solidFill>
                <a:latin typeface="Britannic Bold" panose="020B0903060703020204" pitchFamily="34" charset="0"/>
              </a:rPr>
              <a:t>It helps farmers to browse thro various crop disease and see the effective and best suited   ways to grow crops and increase the yield.</a:t>
            </a: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a:p>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p:txBody>
      </p:sp>
      <p:sp>
        <p:nvSpPr>
          <p:cNvPr id="10" name="TextBox 9"/>
          <p:cNvSpPr txBox="1"/>
          <p:nvPr/>
        </p:nvSpPr>
        <p:spPr>
          <a:xfrm>
            <a:off x="190500" y="4591634"/>
            <a:ext cx="11001375" cy="1754326"/>
          </a:xfrm>
          <a:prstGeom prst="rect">
            <a:avLst/>
          </a:prstGeom>
          <a:noFill/>
          <a:effectLst>
            <a:outerShdw blurRad="50800" dist="50800" dir="5400000" algn="ctr" rotWithShape="0">
              <a:srgbClr val="000000">
                <a:alpha val="87000"/>
              </a:srgbClr>
            </a:outerShdw>
          </a:effectLst>
        </p:spPr>
        <p:txBody>
          <a:bodyPr wrap="square" rtlCol="0">
            <a:spAutoFit/>
          </a:bodyPr>
          <a:lstStyle/>
          <a:p>
            <a:pPr marL="285750" indent="-285750">
              <a:buFont typeface="Wingdings" panose="05000000000000000000" pitchFamily="2" charset="2"/>
              <a:buChar char="ü"/>
            </a:pPr>
            <a:r>
              <a:rPr lang="en-IN" dirty="0">
                <a:solidFill>
                  <a:schemeClr val="bg1"/>
                </a:solidFill>
                <a:latin typeface="Avant_G-Bold" panose="020B0500000000000000" pitchFamily="34" charset="0"/>
              </a:rPr>
              <a:t>BEST PRACTICES</a:t>
            </a:r>
          </a:p>
          <a:p>
            <a:pPr lvl="5"/>
            <a:endParaRPr lang="en-IN" dirty="0">
              <a:solidFill>
                <a:schemeClr val="bg1"/>
              </a:solidFill>
              <a:latin typeface="Avant_G-Bold" panose="020B0500000000000000" pitchFamily="34" charset="0"/>
            </a:endParaRPr>
          </a:p>
          <a:p>
            <a:pPr lvl="5"/>
            <a:endParaRPr lang="en-IN" dirty="0">
              <a:solidFill>
                <a:schemeClr val="bg1"/>
              </a:solidFill>
              <a:latin typeface="Avant_G-Bold" panose="020B0500000000000000" pitchFamily="34" charset="0"/>
            </a:endParaRPr>
          </a:p>
          <a:p>
            <a:pPr marL="2571750" lvl="5" indent="-285750">
              <a:buFont typeface="Wingdings" panose="05000000000000000000" pitchFamily="2" charset="2"/>
              <a:buChar char="§"/>
            </a:pPr>
            <a:r>
              <a:rPr lang="en-IN" dirty="0" err="1">
                <a:solidFill>
                  <a:schemeClr val="bg1"/>
                </a:solidFill>
                <a:latin typeface="Britannic Bold" panose="020B0903060703020204" pitchFamily="34" charset="0"/>
              </a:rPr>
              <a:t>Kisahan</a:t>
            </a:r>
            <a:r>
              <a:rPr lang="en-IN" dirty="0">
                <a:solidFill>
                  <a:schemeClr val="bg1"/>
                </a:solidFill>
                <a:latin typeface="Britannic Bold" panose="020B0903060703020204" pitchFamily="34" charset="0"/>
              </a:rPr>
              <a:t> </a:t>
            </a:r>
            <a:r>
              <a:rPr lang="en-IN" dirty="0" err="1">
                <a:solidFill>
                  <a:schemeClr val="bg1"/>
                </a:solidFill>
                <a:latin typeface="Britannic Bold" panose="020B0903060703020204" pitchFamily="34" charset="0"/>
              </a:rPr>
              <a:t>Seva</a:t>
            </a:r>
            <a:r>
              <a:rPr lang="en-IN" dirty="0">
                <a:solidFill>
                  <a:schemeClr val="bg1"/>
                </a:solidFill>
                <a:latin typeface="Britannic Bold" panose="020B0903060703020204" pitchFamily="34" charset="0"/>
              </a:rPr>
              <a:t> give farmers the best preventive measures and growing techniques that will help farmers in their cropping techniques</a:t>
            </a:r>
            <a:r>
              <a:rPr lang="en-IN" dirty="0">
                <a:solidFill>
                  <a:schemeClr val="bg1"/>
                </a:solidFill>
                <a:latin typeface="Avant_G-Bold" panose="020B0500000000000000" pitchFamily="34" charset="0"/>
              </a:rPr>
              <a:t>.</a:t>
            </a:r>
          </a:p>
          <a:p>
            <a:endParaRPr lang="en-IN" dirty="0">
              <a:solidFill>
                <a:schemeClr val="bg1"/>
              </a:solidFill>
              <a:latin typeface="Avant_G-Bold" panose="020B0500000000000000" pitchFamily="34" charset="0"/>
            </a:endParaRPr>
          </a:p>
        </p:txBody>
      </p:sp>
      <p:pic>
        <p:nvPicPr>
          <p:cNvPr id="4" name="Picture 3"/>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6704" y="2838082"/>
            <a:ext cx="2073561" cy="1400294"/>
          </a:xfrm>
          <a:prstGeom prst="rect">
            <a:avLst/>
          </a:prstGeom>
          <a:effectLst>
            <a:outerShdw blurRad="50800" dist="50800" dir="5400000" algn="ctr" rotWithShape="0">
              <a:srgbClr val="000000">
                <a:alpha val="87000"/>
              </a:srgbClr>
            </a:outerShdw>
          </a:effectLst>
        </p:spPr>
      </p:pic>
      <p:pic>
        <p:nvPicPr>
          <p:cNvPr id="8" name="Picture 7"/>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91761" y="5111429"/>
            <a:ext cx="1407796" cy="1407796"/>
          </a:xfrm>
          <a:prstGeom prst="rect">
            <a:avLst/>
          </a:prstGeom>
          <a:effectLst>
            <a:outerShdw blurRad="50800" dist="50800" dir="5400000" algn="ctr" rotWithShape="0">
              <a:srgbClr val="000000">
                <a:alpha val="58000"/>
              </a:srgbClr>
            </a:outerShdw>
          </a:effectLst>
        </p:spPr>
      </p:pic>
    </p:spTree>
    <p:extLst>
      <p:ext uri="{BB962C8B-B14F-4D97-AF65-F5344CB8AC3E}">
        <p14:creationId xmlns:p14="http://schemas.microsoft.com/office/powerpoint/2010/main" val="1066912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 y="-57151"/>
            <a:ext cx="12191999" cy="6915151"/>
          </a:xfrm>
          <a:prstGeom prst="rect">
            <a:avLst/>
          </a:prstGeom>
          <a:blipFill dpi="0" rotWithShape="1">
            <a:blip r:embed="rId4">
              <a:alphaModFix amt="16000"/>
              <a:duotone>
                <a:prstClr val="black"/>
                <a:schemeClr val="tx2">
                  <a:tint val="45000"/>
                  <a:satMod val="400000"/>
                </a:schemeClr>
              </a:duotone>
            </a:blip>
            <a:srcRect/>
            <a:tile tx="0" ty="0" sx="100000" sy="100000" flip="none" algn="tl"/>
          </a:blipFill>
        </p:spPr>
      </p:pic>
      <p:sp>
        <p:nvSpPr>
          <p:cNvPr id="3" name="Flowchart: Data 2"/>
          <p:cNvSpPr/>
          <p:nvPr/>
        </p:nvSpPr>
        <p:spPr>
          <a:xfrm>
            <a:off x="-1190625" y="293691"/>
            <a:ext cx="5410200" cy="1233489"/>
          </a:xfrm>
          <a:prstGeom prst="flowChartInputOutput">
            <a:avLst/>
          </a:prstGeom>
          <a:solidFill>
            <a:schemeClr val="accent1">
              <a:alpha val="22000"/>
            </a:schemeClr>
          </a:solidFill>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p:cNvSpPr txBox="1"/>
          <p:nvPr/>
        </p:nvSpPr>
        <p:spPr>
          <a:xfrm>
            <a:off x="190500" y="433381"/>
            <a:ext cx="4229100" cy="954107"/>
          </a:xfrm>
          <a:prstGeom prst="rect">
            <a:avLst/>
          </a:prstGeom>
          <a:noFill/>
          <a:effectLst>
            <a:outerShdw blurRad="50800" dist="50800" dir="5400000" algn="ctr" rotWithShape="0">
              <a:srgbClr val="000000">
                <a:alpha val="70000"/>
              </a:srgbClr>
            </a:outerShdw>
          </a:effectLst>
        </p:spPr>
        <p:txBody>
          <a:bodyPr wrap="square" rtlCol="0">
            <a:spAutoFit/>
          </a:bodyPr>
          <a:lstStyle/>
          <a:p>
            <a:r>
              <a:rPr lang="en-IN" sz="2800" dirty="0">
                <a:solidFill>
                  <a:schemeClr val="bg1"/>
                </a:solidFill>
                <a:latin typeface="Avant_G-Bold" panose="020B0500000000000000" pitchFamily="34" charset="0"/>
              </a:rPr>
              <a:t>FUNCTIONALITIES OF KISAN- SEVA</a:t>
            </a:r>
          </a:p>
        </p:txBody>
      </p:sp>
      <p:sp>
        <p:nvSpPr>
          <p:cNvPr id="6" name="TextBox 5"/>
          <p:cNvSpPr txBox="1"/>
          <p:nvPr/>
        </p:nvSpPr>
        <p:spPr>
          <a:xfrm>
            <a:off x="190500" y="2257425"/>
            <a:ext cx="12344400" cy="3970318"/>
          </a:xfrm>
          <a:prstGeom prst="rect">
            <a:avLst/>
          </a:prstGeom>
          <a:noFill/>
          <a:effectLst>
            <a:outerShdw blurRad="50800" dist="50800" dir="5400000" algn="ctr" rotWithShape="0">
              <a:srgbClr val="000000">
                <a:alpha val="82000"/>
              </a:srgbClr>
            </a:outerShdw>
          </a:effectLst>
        </p:spPr>
        <p:txBody>
          <a:bodyPr wrap="square" rtlCol="0">
            <a:spAutoFit/>
          </a:bodyPr>
          <a:lstStyle/>
          <a:p>
            <a:pPr marL="285750" indent="-285750">
              <a:buFont typeface="Wingdings" panose="05000000000000000000" pitchFamily="2" charset="2"/>
              <a:buChar char="ü"/>
            </a:pPr>
            <a:r>
              <a:rPr lang="en-IN" dirty="0">
                <a:solidFill>
                  <a:schemeClr val="bg1"/>
                </a:solidFill>
                <a:latin typeface="Avant_G-Bold" panose="020B0500000000000000" pitchFamily="34" charset="0"/>
              </a:rPr>
              <a:t>GLOBAL COMMUNITY</a:t>
            </a: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pPr lvl="5"/>
            <a:endParaRPr lang="en-IN" dirty="0">
              <a:solidFill>
                <a:schemeClr val="bg1"/>
              </a:solidFill>
              <a:latin typeface="Britannic Bold" panose="020B0903060703020204" pitchFamily="34" charset="0"/>
            </a:endParaRPr>
          </a:p>
          <a:p>
            <a:pPr marL="2571750" lvl="5" indent="-285750">
              <a:buFont typeface="Wingdings" panose="05000000000000000000" pitchFamily="2" charset="2"/>
              <a:buChar char="§"/>
            </a:pPr>
            <a:r>
              <a:rPr lang="en-IN" dirty="0">
                <a:solidFill>
                  <a:schemeClr val="bg1"/>
                </a:solidFill>
                <a:latin typeface="Britannic Bold" panose="020B0903060703020204" pitchFamily="34" charset="0"/>
              </a:rPr>
              <a:t>The farmers can ask their queries and problems to many other farmers around the globe . </a:t>
            </a: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pPr marL="285750" indent="-285750">
              <a:buFont typeface="Arial" panose="020B0604020202020204" pitchFamily="34" charset="0"/>
              <a:buChar char="•"/>
            </a:pPr>
            <a:endParaRPr lang="en-IN" dirty="0">
              <a:solidFill>
                <a:schemeClr val="bg1"/>
              </a:solidFill>
              <a:latin typeface="Britannic Bold" panose="020B0903060703020204" pitchFamily="34" charset="0"/>
            </a:endParaRPr>
          </a:p>
          <a:p>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a:p>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a:p>
            <a:pPr marL="285750" indent="-285750">
              <a:buFont typeface="Arial" panose="020B0604020202020204" pitchFamily="34" charset="0"/>
              <a:buChar char="•"/>
            </a:pPr>
            <a:endParaRPr lang="en-IN" dirty="0">
              <a:solidFill>
                <a:schemeClr val="bg1"/>
              </a:solidFill>
              <a:latin typeface="Avant_G-Bold" panose="020B0500000000000000" pitchFamily="34" charset="0"/>
            </a:endParaRPr>
          </a:p>
        </p:txBody>
      </p:sp>
      <p:pic>
        <p:nvPicPr>
          <p:cNvPr id="7" name="Picture 6"/>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11529" y="2758439"/>
            <a:ext cx="1407796" cy="1407796"/>
          </a:xfrm>
          <a:prstGeom prst="rect">
            <a:avLst/>
          </a:prstGeom>
        </p:spPr>
      </p:pic>
      <p:pic>
        <p:nvPicPr>
          <p:cNvPr id="4" name="Picture 3"/>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11529" y="2768508"/>
            <a:ext cx="1387657" cy="1387657"/>
          </a:xfrm>
          <a:prstGeom prst="rect">
            <a:avLst/>
          </a:prstGeom>
          <a:effectLst>
            <a:outerShdw blurRad="50800" dist="50800" dir="5400000" algn="ctr" rotWithShape="0">
              <a:srgbClr val="000000">
                <a:alpha val="67000"/>
              </a:srgbClr>
            </a:outerShdw>
          </a:effectLst>
        </p:spPr>
      </p:pic>
    </p:spTree>
    <p:extLst>
      <p:ext uri="{BB962C8B-B14F-4D97-AF65-F5344CB8AC3E}">
        <p14:creationId xmlns:p14="http://schemas.microsoft.com/office/powerpoint/2010/main" val="289704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0" y="-57151"/>
            <a:ext cx="12191999" cy="6915151"/>
          </a:xfrm>
          <a:prstGeom prst="rect">
            <a:avLst/>
          </a:prstGeom>
          <a:blipFill dpi="0" rotWithShape="1">
            <a:blip r:embed="rId4">
              <a:alphaModFix amt="16000"/>
              <a:duotone>
                <a:prstClr val="black"/>
                <a:schemeClr val="tx2">
                  <a:tint val="45000"/>
                  <a:satMod val="400000"/>
                </a:schemeClr>
              </a:duotone>
            </a:blip>
            <a:srcRect/>
            <a:tile tx="0" ty="0" sx="100000" sy="100000" flip="none" algn="tl"/>
          </a:blipFill>
        </p:spPr>
      </p:pic>
      <p:sp>
        <p:nvSpPr>
          <p:cNvPr id="3" name="Flowchart: Data 2"/>
          <p:cNvSpPr/>
          <p:nvPr/>
        </p:nvSpPr>
        <p:spPr>
          <a:xfrm>
            <a:off x="-880429" y="376385"/>
            <a:ext cx="4114800" cy="871865"/>
          </a:xfrm>
          <a:prstGeom prst="flowChartInputOutput">
            <a:avLst/>
          </a:prstGeom>
          <a:solidFill>
            <a:schemeClr val="accent1">
              <a:alpha val="33000"/>
            </a:schemeClr>
          </a:solidFill>
          <a:effectLst>
            <a:outerShdw blurRad="50800" dist="50800" dir="5400000" algn="ctr" rotWithShape="0">
              <a:srgbClr val="000000">
                <a:alpha val="7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247650" y="550707"/>
            <a:ext cx="3867150" cy="523220"/>
          </a:xfrm>
          <a:prstGeom prst="rect">
            <a:avLst/>
          </a:prstGeom>
          <a:noFill/>
          <a:effectLst>
            <a:outerShdw blurRad="50800" dist="50800" dir="5400000" algn="ctr" rotWithShape="0">
              <a:srgbClr val="000000">
                <a:alpha val="72000"/>
              </a:srgbClr>
            </a:outerShdw>
          </a:effectLst>
        </p:spPr>
        <p:txBody>
          <a:bodyPr wrap="square" rtlCol="0">
            <a:spAutoFit/>
          </a:bodyPr>
          <a:lstStyle/>
          <a:p>
            <a:r>
              <a:rPr lang="en-IN" sz="2800" dirty="0">
                <a:solidFill>
                  <a:schemeClr val="bg1"/>
                </a:solidFill>
                <a:latin typeface="Avant_G-Bold" panose="020B0500000000000000" pitchFamily="34" charset="0"/>
              </a:rPr>
              <a:t>CONCLUSION</a:t>
            </a:r>
            <a:endParaRPr lang="en-IN" dirty="0">
              <a:solidFill>
                <a:schemeClr val="bg1"/>
              </a:solidFill>
              <a:latin typeface="Avant_G-Bold" panose="020B0500000000000000" pitchFamily="34" charset="0"/>
            </a:endParaRPr>
          </a:p>
        </p:txBody>
      </p:sp>
      <p:sp>
        <p:nvSpPr>
          <p:cNvPr id="6" name="TextBox 5"/>
          <p:cNvSpPr txBox="1"/>
          <p:nvPr/>
        </p:nvSpPr>
        <p:spPr>
          <a:xfrm>
            <a:off x="3158791" y="1422572"/>
            <a:ext cx="8756983" cy="3416320"/>
          </a:xfrm>
          <a:prstGeom prst="rect">
            <a:avLst/>
          </a:prstGeom>
          <a:noFill/>
          <a:effectLst>
            <a:outerShdw blurRad="457200" dist="50800" dir="5400000" algn="ctr" rotWithShape="0">
              <a:srgbClr val="000000">
                <a:alpha val="85000"/>
              </a:srgbClr>
            </a:outerShdw>
          </a:effectLst>
        </p:spPr>
        <p:txBody>
          <a:bodyPr wrap="square" rtlCol="0">
            <a:spAutoFit/>
          </a:bodyPr>
          <a:lstStyle/>
          <a:p>
            <a:r>
              <a:rPr lang="en-IN" dirty="0" err="1">
                <a:solidFill>
                  <a:schemeClr val="bg1"/>
                </a:solidFill>
                <a:latin typeface="Britannic Bold" panose="020B0903060703020204" pitchFamily="34" charset="0"/>
              </a:rPr>
              <a:t>Kisahan</a:t>
            </a:r>
            <a:r>
              <a:rPr lang="en-IN" dirty="0">
                <a:solidFill>
                  <a:schemeClr val="bg1"/>
                </a:solidFill>
                <a:latin typeface="Britannic Bold" panose="020B0903060703020204" pitchFamily="34" charset="0"/>
              </a:rPr>
              <a:t> </a:t>
            </a:r>
            <a:r>
              <a:rPr lang="en-IN" dirty="0" err="1">
                <a:solidFill>
                  <a:schemeClr val="bg1"/>
                </a:solidFill>
                <a:latin typeface="Britannic Bold" panose="020B0903060703020204" pitchFamily="34" charset="0"/>
              </a:rPr>
              <a:t>Seva</a:t>
            </a:r>
            <a:r>
              <a:rPr lang="en-IN" dirty="0">
                <a:solidFill>
                  <a:schemeClr val="bg1"/>
                </a:solidFill>
                <a:latin typeface="Britannic Bold" panose="020B0903060703020204" pitchFamily="34" charset="0"/>
              </a:rPr>
              <a:t> is just is just an approach towards helping the farmers of India as well as other countries in increasing their yields. Its completely an non-commercial website but has infinite possibilities and many features can be added to the website and app in the upcoming future versions.</a:t>
            </a:r>
          </a:p>
          <a:p>
            <a:endParaRPr lang="en-IN" dirty="0">
              <a:solidFill>
                <a:schemeClr val="bg1"/>
              </a:solidFill>
              <a:latin typeface="Britannic Bold" panose="020B0903060703020204" pitchFamily="34" charset="0"/>
            </a:endParaRPr>
          </a:p>
          <a:p>
            <a:r>
              <a:rPr lang="en-IN" dirty="0">
                <a:solidFill>
                  <a:schemeClr val="bg1"/>
                </a:solidFill>
                <a:latin typeface="Britannic Bold" panose="020B0903060703020204" pitchFamily="34" charset="0"/>
              </a:rPr>
              <a:t>Few functionalities that can be added in future are:</a:t>
            </a:r>
          </a:p>
          <a:p>
            <a:r>
              <a:rPr lang="en-IN" dirty="0">
                <a:solidFill>
                  <a:schemeClr val="bg1"/>
                </a:solidFill>
                <a:latin typeface="Britannic Bold" panose="020B0903060703020204" pitchFamily="34" charset="0"/>
              </a:rPr>
              <a:t>-- Retail website included in the Kisan- Sahayta so that farmers can easily buy      the     fertilizers and  agricultural equipment from the site itself.</a:t>
            </a:r>
          </a:p>
          <a:p>
            <a:r>
              <a:rPr lang="en-IN" dirty="0">
                <a:solidFill>
                  <a:schemeClr val="bg1"/>
                </a:solidFill>
                <a:latin typeface="Britannic Bold" panose="020B0903060703020204" pitchFamily="34" charset="0"/>
              </a:rPr>
              <a:t>--- Expert feedback and Agricultural Scientists can be appointed to solve the queries of the farmers.</a:t>
            </a:r>
          </a:p>
          <a:p>
            <a:r>
              <a:rPr lang="en-IN" dirty="0">
                <a:solidFill>
                  <a:schemeClr val="bg1"/>
                </a:solidFill>
                <a:latin typeface="Britannic Bold" panose="020B0903060703020204" pitchFamily="34" charset="0"/>
              </a:rPr>
              <a:t>And many more things we will be looking forward to upgrade it and help the farmers in the way can.</a:t>
            </a:r>
          </a:p>
        </p:txBody>
      </p:sp>
    </p:spTree>
    <p:extLst>
      <p:ext uri="{BB962C8B-B14F-4D97-AF65-F5344CB8AC3E}">
        <p14:creationId xmlns:p14="http://schemas.microsoft.com/office/powerpoint/2010/main" val="2178691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0" y="-57151"/>
            <a:ext cx="12191999" cy="6915151"/>
          </a:xfrm>
          <a:prstGeom prst="rect">
            <a:avLst/>
          </a:prstGeom>
          <a:blipFill dpi="0" rotWithShape="1">
            <a:blip r:embed="rId4">
              <a:alphaModFix amt="16000"/>
              <a:duotone>
                <a:prstClr val="black"/>
                <a:schemeClr val="tx2">
                  <a:tint val="45000"/>
                  <a:satMod val="400000"/>
                </a:schemeClr>
              </a:duotone>
            </a:blip>
            <a:srcRect/>
            <a:tile tx="0" ty="0" sx="100000" sy="100000" flip="none" algn="tl"/>
          </a:blipFill>
        </p:spPr>
      </p:pic>
      <p:sp>
        <p:nvSpPr>
          <p:cNvPr id="3" name="TextBox 2"/>
          <p:cNvSpPr txBox="1"/>
          <p:nvPr/>
        </p:nvSpPr>
        <p:spPr>
          <a:xfrm>
            <a:off x="1524000" y="968828"/>
            <a:ext cx="8860972" cy="2123658"/>
          </a:xfrm>
          <a:prstGeom prst="rect">
            <a:avLst/>
          </a:prstGeom>
          <a:noFill/>
          <a:effectLst>
            <a:outerShdw blurRad="457200" dist="50800" dir="5400000" algn="ctr" rotWithShape="0">
              <a:srgbClr val="000000">
                <a:alpha val="58000"/>
              </a:srgbClr>
            </a:outerShdw>
          </a:effectLst>
        </p:spPr>
        <p:txBody>
          <a:bodyPr wrap="square" rtlCol="0">
            <a:spAutoFit/>
          </a:bodyPr>
          <a:lstStyle/>
          <a:p>
            <a:pPr algn="ctr"/>
            <a:r>
              <a:rPr lang="en-IN" sz="3200" dirty="0">
                <a:solidFill>
                  <a:schemeClr val="bg1"/>
                </a:solidFill>
                <a:latin typeface="Avant_G-Bold" panose="020B0500000000000000" pitchFamily="34" charset="0"/>
              </a:rPr>
              <a:t>THANK-YOU</a:t>
            </a:r>
          </a:p>
          <a:p>
            <a:pPr algn="ctr"/>
            <a:r>
              <a:rPr lang="en-IN" sz="2800" dirty="0">
                <a:solidFill>
                  <a:schemeClr val="bg1"/>
                </a:solidFill>
                <a:latin typeface="Avant_G-Bold" panose="020B0500000000000000" pitchFamily="34" charset="0"/>
              </a:rPr>
              <a:t> </a:t>
            </a:r>
            <a:r>
              <a:rPr lang="en-IN" sz="2400" dirty="0">
                <a:solidFill>
                  <a:schemeClr val="bg1"/>
                </a:solidFill>
                <a:latin typeface="Avant_G-Bold" panose="020B0500000000000000" pitchFamily="34" charset="0"/>
              </a:rPr>
              <a:t>We deeply appreciate all of you for considering our project to be a part of this competition and give us a chance to help the most valuable occupation in the whole world by applying what we have learnt.</a:t>
            </a:r>
            <a:endParaRPr lang="en-IN" sz="2800" dirty="0">
              <a:solidFill>
                <a:schemeClr val="bg1"/>
              </a:solidFill>
              <a:latin typeface="Avant_G-Bold" panose="020B0500000000000000" pitchFamily="34" charset="0"/>
            </a:endParaRPr>
          </a:p>
        </p:txBody>
      </p:sp>
    </p:spTree>
    <p:extLst>
      <p:ext uri="{BB962C8B-B14F-4D97-AF65-F5344CB8AC3E}">
        <p14:creationId xmlns:p14="http://schemas.microsoft.com/office/powerpoint/2010/main" val="2671011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554</Words>
  <Application>Microsoft Office PowerPoint</Application>
  <PresentationFormat>Widescreen</PresentationFormat>
  <Paragraphs>69</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Avant_G-Bold</vt:lpstr>
      <vt:lpstr>Britannic Bold</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Patel</dc:creator>
  <cp:lastModifiedBy>Mishal Agrawal</cp:lastModifiedBy>
  <cp:revision>29</cp:revision>
  <dcterms:created xsi:type="dcterms:W3CDTF">2018-01-02T11:43:21Z</dcterms:created>
  <dcterms:modified xsi:type="dcterms:W3CDTF">2018-11-04T06:03:34Z</dcterms:modified>
</cp:coreProperties>
</file>